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0"/>
  </p:notesMasterIdLst>
  <p:sldIdLst>
    <p:sldId id="256" r:id="rId2"/>
    <p:sldId id="280" r:id="rId3"/>
    <p:sldId id="324" r:id="rId4"/>
    <p:sldId id="282" r:id="rId5"/>
    <p:sldId id="323" r:id="rId6"/>
    <p:sldId id="284" r:id="rId7"/>
    <p:sldId id="285" r:id="rId8"/>
    <p:sldId id="286" r:id="rId9"/>
    <p:sldId id="287" r:id="rId10"/>
    <p:sldId id="288" r:id="rId11"/>
    <p:sldId id="289" r:id="rId12"/>
    <p:sldId id="295" r:id="rId13"/>
    <p:sldId id="298" r:id="rId14"/>
    <p:sldId id="300" r:id="rId15"/>
    <p:sldId id="299" r:id="rId16"/>
    <p:sldId id="290" r:id="rId17"/>
    <p:sldId id="291" r:id="rId18"/>
    <p:sldId id="292" r:id="rId19"/>
    <p:sldId id="296" r:id="rId20"/>
    <p:sldId id="293" r:id="rId21"/>
    <p:sldId id="294" r:id="rId22"/>
    <p:sldId id="302" r:id="rId23"/>
    <p:sldId id="301" r:id="rId24"/>
    <p:sldId id="303" r:id="rId25"/>
    <p:sldId id="304" r:id="rId26"/>
    <p:sldId id="305" r:id="rId27"/>
    <p:sldId id="306" r:id="rId28"/>
    <p:sldId id="311" r:id="rId2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6387" autoAdjust="0"/>
  </p:normalViewPr>
  <p:slideViewPr>
    <p:cSldViewPr>
      <p:cViewPr varScale="1">
        <p:scale>
          <a:sx n="61" d="100"/>
          <a:sy n="61" d="100"/>
        </p:scale>
        <p:origin x="-15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732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81C37-9029-4666-BF60-9C98B028C2D1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8D733-B061-4DF2-8562-E4487ABEE5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25858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8D733-B061-4DF2-8562-E4487ABEE5DE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29281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5400" dirty="0" smtClean="0"/>
              <a:t>Aula 8</a:t>
            </a:r>
            <a:r>
              <a:rPr lang="pt-BR" sz="5400" b="1" dirty="0" smtClean="0"/>
              <a:t/>
            </a:r>
            <a:br>
              <a:rPr lang="pt-BR" sz="5400" b="1" dirty="0" smtClean="0"/>
            </a:br>
            <a:r>
              <a:rPr lang="pt-BR" sz="5400" b="1" dirty="0" smtClean="0"/>
              <a:t>Organização de campanhas eleitorais</a:t>
            </a:r>
            <a:endParaRPr lang="pt-BR" sz="5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Profa. Dra. Katia </a:t>
            </a:r>
            <a:r>
              <a:rPr lang="pt-BR" dirty="0" err="1"/>
              <a:t>Saisi</a:t>
            </a:r>
            <a:endParaRPr lang="pt-BR" dirty="0"/>
          </a:p>
          <a:p>
            <a:r>
              <a:rPr lang="pt-BR" dirty="0"/>
              <a:t>Planejamento Estratégico de Campanhas Eleitorais</a:t>
            </a:r>
          </a:p>
          <a:p>
            <a:r>
              <a:rPr lang="pt-BR" dirty="0"/>
              <a:t>Instituto do Legislativo Paulista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343615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tângulo 2"/>
          <p:cNvSpPr>
            <a:spLocks noChangeArrowheads="1"/>
          </p:cNvSpPr>
          <p:nvPr/>
        </p:nvSpPr>
        <p:spPr bwMode="auto">
          <a:xfrm>
            <a:off x="3714744" y="116632"/>
            <a:ext cx="1654175" cy="582613"/>
          </a:xfrm>
          <a:prstGeom prst="rect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Candidato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tângulo 1"/>
          <p:cNvSpPr>
            <a:spLocks noChangeArrowheads="1"/>
          </p:cNvSpPr>
          <p:nvPr/>
        </p:nvSpPr>
        <p:spPr bwMode="auto">
          <a:xfrm>
            <a:off x="1260054" y="764704"/>
            <a:ext cx="1655762" cy="682625"/>
          </a:xfrm>
          <a:prstGeom prst="rect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Agenda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tângulo 3"/>
          <p:cNvSpPr>
            <a:spLocks noChangeArrowheads="1"/>
          </p:cNvSpPr>
          <p:nvPr/>
        </p:nvSpPr>
        <p:spPr bwMode="auto">
          <a:xfrm>
            <a:off x="6000129" y="836712"/>
            <a:ext cx="2100263" cy="722313"/>
          </a:xfrm>
          <a:prstGeom prst="rect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Conselho Político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31" name="Conector de seta reta 13"/>
          <p:cNvCxnSpPr>
            <a:cxnSpLocks noChangeShapeType="1"/>
          </p:cNvCxnSpPr>
          <p:nvPr/>
        </p:nvCxnSpPr>
        <p:spPr bwMode="auto">
          <a:xfrm>
            <a:off x="323528" y="2780928"/>
            <a:ext cx="8001056" cy="71438"/>
          </a:xfrm>
          <a:prstGeom prst="straightConnector1">
            <a:avLst/>
          </a:prstGeom>
          <a:noFill/>
          <a:ln w="25400">
            <a:solidFill>
              <a:srgbClr val="4BACC6"/>
            </a:solidFill>
            <a:round/>
            <a:headEnd type="arrow" w="med" len="med"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1032" name="Retângulo 4"/>
          <p:cNvSpPr>
            <a:spLocks noChangeArrowheads="1"/>
          </p:cNvSpPr>
          <p:nvPr/>
        </p:nvSpPr>
        <p:spPr bwMode="auto">
          <a:xfrm>
            <a:off x="3583037" y="1556792"/>
            <a:ext cx="1997075" cy="723900"/>
          </a:xfrm>
          <a:prstGeom prst="rect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Coordenação Geral da campanha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33" name="Conector de seta reta 23"/>
          <p:cNvCxnSpPr>
            <a:cxnSpLocks noChangeShapeType="1"/>
          </p:cNvCxnSpPr>
          <p:nvPr/>
        </p:nvCxnSpPr>
        <p:spPr bwMode="auto">
          <a:xfrm rot="16200000">
            <a:off x="4128294" y="1136973"/>
            <a:ext cx="746125" cy="1588"/>
          </a:xfrm>
          <a:prstGeom prst="bentConnector3">
            <a:avLst>
              <a:gd name="adj1" fmla="val 49958"/>
            </a:avLst>
          </a:prstGeom>
          <a:noFill/>
          <a:ln w="25400">
            <a:solidFill>
              <a:srgbClr val="4BACC6"/>
            </a:solidFill>
            <a:miter lim="800000"/>
            <a:headEnd type="arrow" w="med" len="med"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1034" name="Retângulo 6"/>
          <p:cNvSpPr>
            <a:spLocks noChangeArrowheads="1"/>
          </p:cNvSpPr>
          <p:nvPr/>
        </p:nvSpPr>
        <p:spPr bwMode="auto">
          <a:xfrm>
            <a:off x="4499992" y="3284984"/>
            <a:ext cx="1214562" cy="650939"/>
          </a:xfrm>
          <a:prstGeom prst="rect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Núcleo</a:t>
            </a:r>
            <a:r>
              <a:rPr kumimoji="0" lang="pt-BR" sz="1200" b="1" i="0" u="none" strike="noStrike" cap="none" normalizeH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Administrativo </a:t>
            </a:r>
            <a:r>
              <a:rPr lang="pt-BR" sz="1200" b="1" baseline="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Financeiro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tângulo 7"/>
          <p:cNvSpPr>
            <a:spLocks noChangeArrowheads="1"/>
          </p:cNvSpPr>
          <p:nvPr/>
        </p:nvSpPr>
        <p:spPr bwMode="auto">
          <a:xfrm>
            <a:off x="5996210" y="3356992"/>
            <a:ext cx="1063010" cy="554014"/>
          </a:xfrm>
          <a:prstGeom prst="rect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Núcleo de Comunicação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tângulo 10"/>
          <p:cNvSpPr>
            <a:spLocks noChangeArrowheads="1"/>
          </p:cNvSpPr>
          <p:nvPr/>
        </p:nvSpPr>
        <p:spPr bwMode="auto">
          <a:xfrm>
            <a:off x="154563" y="3284984"/>
            <a:ext cx="1500198" cy="636606"/>
          </a:xfrm>
          <a:prstGeom prst="rect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Núcleo de Relações institucionais / Alianças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tângulo 30"/>
          <p:cNvSpPr>
            <a:spLocks noChangeArrowheads="1"/>
          </p:cNvSpPr>
          <p:nvPr/>
        </p:nvSpPr>
        <p:spPr bwMode="auto">
          <a:xfrm>
            <a:off x="3203848" y="3284984"/>
            <a:ext cx="1061991" cy="569158"/>
          </a:xfrm>
          <a:prstGeom prst="rect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Núcleo operacional</a:t>
            </a:r>
            <a:endParaRPr kumimoji="0" lang="pt-BR" sz="1200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1835696" y="3284984"/>
            <a:ext cx="1148778" cy="569159"/>
          </a:xfrm>
          <a:prstGeom prst="rect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Núcleo de Ação Política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Conector de seta reta 13"/>
          <p:cNvCxnSpPr>
            <a:cxnSpLocks noChangeShapeType="1"/>
          </p:cNvCxnSpPr>
          <p:nvPr/>
        </p:nvCxnSpPr>
        <p:spPr bwMode="auto">
          <a:xfrm>
            <a:off x="2984474" y="1124744"/>
            <a:ext cx="2943647" cy="40960"/>
          </a:xfrm>
          <a:prstGeom prst="straightConnector1">
            <a:avLst/>
          </a:prstGeom>
          <a:noFill/>
          <a:ln w="25400">
            <a:solidFill>
              <a:srgbClr val="4BACC6"/>
            </a:solidFill>
            <a:round/>
            <a:headEnd type="arrow" w="med" len="med"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1040" name="Retângulo 24"/>
          <p:cNvSpPr>
            <a:spLocks noChangeArrowheads="1"/>
          </p:cNvSpPr>
          <p:nvPr/>
        </p:nvSpPr>
        <p:spPr bwMode="auto">
          <a:xfrm>
            <a:off x="6030980" y="4511110"/>
            <a:ext cx="1277324" cy="2158250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579B8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  <a:buFont typeface="Calibri" pitchFamily="34" charset="0"/>
              <a:buChar char="1"/>
            </a:pPr>
            <a:endParaRPr kumimoji="0" lang="pt-B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1000"/>
              </a:spcAft>
              <a:buFont typeface="Calibri" pitchFamily="34" charset="0"/>
              <a:buChar char="1"/>
            </a:pPr>
            <a:r>
              <a:rPr kumimoji="0" lang="pt-BR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105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Assessoria de Imprensa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Calibri" pitchFamily="34" charset="0"/>
              <a:buChar char="2"/>
              <a:tabLst/>
            </a:pPr>
            <a:r>
              <a:rPr kumimoji="0" lang="pt-BR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105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Comunicação Digital (Sites e redes sociais)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Calibri" pitchFamily="34" charset="0"/>
              <a:buChar char="3"/>
              <a:tabLst/>
            </a:pPr>
            <a:r>
              <a:rPr kumimoji="0" lang="pt-BR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Comunicação impressa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Calibri" pitchFamily="34" charset="0"/>
              <a:buChar char="4"/>
              <a:tabLst/>
            </a:pPr>
            <a:r>
              <a:rPr kumimoji="0" lang="pt-BR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Rádio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tabLst/>
            </a:pPr>
            <a:r>
              <a:rPr lang="pt-BR" sz="1050" dirty="0" smtClean="0">
                <a:latin typeface="Arial" pitchFamily="34" charset="0"/>
                <a:cs typeface="Arial" pitchFamily="34" charset="0"/>
              </a:rPr>
              <a:t>5 </a:t>
            </a:r>
            <a:r>
              <a:rPr kumimoji="0" lang="pt-BR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TV</a:t>
            </a:r>
            <a:endParaRPr kumimoji="0" lang="pt-B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tângulo 34"/>
          <p:cNvSpPr>
            <a:spLocks noChangeArrowheads="1"/>
          </p:cNvSpPr>
          <p:nvPr/>
        </p:nvSpPr>
        <p:spPr bwMode="auto">
          <a:xfrm>
            <a:off x="1763688" y="4437112"/>
            <a:ext cx="1386275" cy="2147910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579B8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  <a:buFont typeface="Calibri" pitchFamily="34" charset="0"/>
              <a:buChar char="1"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Equipe de Ação e combate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pt-BR" sz="105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sz="1050" b="1" dirty="0" smtClean="0">
                <a:latin typeface="Arial" pitchFamily="34" charset="0"/>
                <a:cs typeface="Arial" pitchFamily="34" charset="0"/>
              </a:rPr>
              <a:t> Análise de alianças</a:t>
            </a:r>
            <a:endParaRPr kumimoji="0" lang="pt-B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tabLst/>
            </a:pPr>
            <a:r>
              <a:rPr lang="pt-BR" sz="105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pt-BR" sz="1050" b="1" dirty="0" smtClean="0">
                <a:latin typeface="Arial" pitchFamily="34" charset="0"/>
                <a:cs typeface="Arial" pitchFamily="34" charset="0"/>
              </a:rPr>
              <a:t>Pesquisas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tabLst/>
            </a:pPr>
            <a:r>
              <a:rPr lang="pt-BR" sz="1050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pt-BR" sz="1050" b="1" dirty="0" smtClean="0">
                <a:latin typeface="Arial" pitchFamily="34" charset="0"/>
                <a:cs typeface="Arial" pitchFamily="34" charset="0"/>
              </a:rPr>
              <a:t>Materiais e serviços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tabLst/>
            </a:pPr>
            <a:endParaRPr lang="pt-BR" sz="1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3275855" y="4437112"/>
            <a:ext cx="1226296" cy="1490425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579B8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  <a:buFont typeface="Calibri" pitchFamily="34" charset="0"/>
              <a:buChar char="1"/>
            </a:pPr>
            <a:r>
              <a:rPr kumimoji="0" lang="pt-BR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pt-BR" sz="105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Infraestrutora</a:t>
            </a:r>
            <a:r>
              <a:rPr kumimoji="0" lang="pt-BR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de eventos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Calibri" pitchFamily="34" charset="0"/>
              <a:buChar char="2"/>
              <a:tabLst/>
            </a:pPr>
            <a:r>
              <a:rPr kumimoji="0" lang="pt-BR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Distribuição de materiais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tabLst/>
            </a:pPr>
            <a:r>
              <a:rPr lang="pt-BR" sz="105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pt-BR" sz="1050" b="1" dirty="0" smtClean="0">
                <a:latin typeface="Arial" pitchFamily="34" charset="0"/>
                <a:cs typeface="Arial" pitchFamily="34" charset="0"/>
              </a:rPr>
              <a:t> Transporte</a:t>
            </a:r>
            <a:endParaRPr kumimoji="0" lang="pt-B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tângulo 26"/>
          <p:cNvSpPr>
            <a:spLocks noChangeArrowheads="1"/>
          </p:cNvSpPr>
          <p:nvPr/>
        </p:nvSpPr>
        <p:spPr bwMode="auto">
          <a:xfrm>
            <a:off x="-36512" y="4225974"/>
            <a:ext cx="1691273" cy="2632026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579B8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  <a:buFont typeface="Calibri" pitchFamily="34" charset="0"/>
              <a:buChar char="1"/>
            </a:pPr>
            <a:r>
              <a:rPr kumimoji="0" lang="pt-BR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Relações partidárias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Calibri" pitchFamily="34" charset="0"/>
              <a:buChar char="2"/>
              <a:tabLst/>
            </a:pPr>
            <a:r>
              <a:rPr kumimoji="0" lang="pt-BR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Relações sindicais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Calibri" pitchFamily="34" charset="0"/>
              <a:buChar char="3"/>
              <a:tabLst/>
            </a:pPr>
            <a:r>
              <a:rPr kumimoji="0" lang="pt-BR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Relações com lideranças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Calibri" pitchFamily="34" charset="0"/>
              <a:buChar char="4"/>
              <a:tabLst/>
            </a:pPr>
            <a:r>
              <a:rPr kumimoji="0" lang="pt-BR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Relações legislativas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tabLst/>
            </a:pPr>
            <a:r>
              <a:rPr lang="pt-BR" sz="1050" b="1" i="1" dirty="0" smtClean="0">
                <a:latin typeface="Arial" pitchFamily="34" charset="0"/>
                <a:cs typeface="Arial" pitchFamily="34" charset="0"/>
              </a:rPr>
              <a:t>5 </a:t>
            </a:r>
            <a:r>
              <a:rPr kumimoji="0" lang="pt-BR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Relações com os executivos estadual e municipais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Calibri" pitchFamily="34" charset="0"/>
              <a:buChar char="5"/>
              <a:tabLst/>
            </a:pPr>
            <a:r>
              <a:rPr lang="pt-BR" sz="105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050" b="1" dirty="0" smtClean="0">
                <a:latin typeface="Arial" pitchFamily="34" charset="0"/>
                <a:cs typeface="Arial" pitchFamily="34" charset="0"/>
              </a:rPr>
              <a:t>Coordenadorias regionais na capital e interior</a:t>
            </a:r>
            <a:r>
              <a:rPr lang="pt-BR" sz="1050" dirty="0">
                <a:latin typeface="Arial" pitchFamily="34" charset="0"/>
                <a:cs typeface="Arial" pitchFamily="34" charset="0"/>
              </a:rPr>
              <a:t>  </a:t>
            </a:r>
            <a:r>
              <a:rPr lang="pt-BR" sz="1050" b="1" dirty="0" smtClean="0">
                <a:latin typeface="Arial" pitchFamily="34" charset="0"/>
                <a:cs typeface="Arial" pitchFamily="34" charset="0"/>
              </a:rPr>
              <a:t>e redutos</a:t>
            </a:r>
          </a:p>
        </p:txBody>
      </p:sp>
      <p:cxnSp>
        <p:nvCxnSpPr>
          <p:cNvPr id="1044" name="Conector de seta reta 20"/>
          <p:cNvCxnSpPr>
            <a:cxnSpLocks noChangeShapeType="1"/>
          </p:cNvCxnSpPr>
          <p:nvPr/>
        </p:nvCxnSpPr>
        <p:spPr bwMode="auto">
          <a:xfrm flipV="1">
            <a:off x="6516216" y="2924944"/>
            <a:ext cx="0" cy="422275"/>
          </a:xfrm>
          <a:prstGeom prst="straightConnector1">
            <a:avLst/>
          </a:prstGeom>
          <a:noFill/>
          <a:ln w="25400">
            <a:solidFill>
              <a:srgbClr val="4BACC6"/>
            </a:solidFill>
            <a:round/>
            <a:headEnd type="arrow" w="med" len="med"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1045" name="Conector de seta reta 20"/>
          <p:cNvCxnSpPr>
            <a:cxnSpLocks noChangeShapeType="1"/>
          </p:cNvCxnSpPr>
          <p:nvPr/>
        </p:nvCxnSpPr>
        <p:spPr bwMode="auto">
          <a:xfrm flipV="1">
            <a:off x="5094296" y="2852936"/>
            <a:ext cx="0" cy="422275"/>
          </a:xfrm>
          <a:prstGeom prst="straightConnector1">
            <a:avLst/>
          </a:prstGeom>
          <a:noFill/>
          <a:ln w="25400">
            <a:solidFill>
              <a:srgbClr val="4BACC6"/>
            </a:solidFill>
            <a:round/>
            <a:headEnd type="arrow" w="med" len="med"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1046" name="Conector de seta reta 20"/>
          <p:cNvCxnSpPr>
            <a:cxnSpLocks noChangeShapeType="1"/>
          </p:cNvCxnSpPr>
          <p:nvPr/>
        </p:nvCxnSpPr>
        <p:spPr bwMode="auto">
          <a:xfrm flipV="1">
            <a:off x="2347732" y="2852936"/>
            <a:ext cx="0" cy="422275"/>
          </a:xfrm>
          <a:prstGeom prst="straightConnector1">
            <a:avLst/>
          </a:prstGeom>
          <a:noFill/>
          <a:ln w="25400">
            <a:solidFill>
              <a:srgbClr val="4BACC6"/>
            </a:solidFill>
            <a:round/>
            <a:headEnd type="arrow" w="med" len="med"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29" name="Conector de seta reta 20"/>
          <p:cNvCxnSpPr>
            <a:cxnSpLocks noChangeShapeType="1"/>
          </p:cNvCxnSpPr>
          <p:nvPr/>
        </p:nvCxnSpPr>
        <p:spPr bwMode="auto">
          <a:xfrm flipV="1">
            <a:off x="3683464" y="2852936"/>
            <a:ext cx="0" cy="422275"/>
          </a:xfrm>
          <a:prstGeom prst="straightConnector1">
            <a:avLst/>
          </a:prstGeom>
          <a:noFill/>
          <a:ln w="25400">
            <a:solidFill>
              <a:srgbClr val="4BACC6"/>
            </a:solidFill>
            <a:round/>
            <a:headEnd type="arrow" w="med" len="med"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31" name="Conector de seta reta 20"/>
          <p:cNvCxnSpPr>
            <a:cxnSpLocks noChangeShapeType="1"/>
          </p:cNvCxnSpPr>
          <p:nvPr/>
        </p:nvCxnSpPr>
        <p:spPr bwMode="auto">
          <a:xfrm flipV="1">
            <a:off x="827584" y="2852936"/>
            <a:ext cx="0" cy="422275"/>
          </a:xfrm>
          <a:prstGeom prst="straightConnector1">
            <a:avLst/>
          </a:prstGeom>
          <a:noFill/>
          <a:ln w="25400">
            <a:solidFill>
              <a:srgbClr val="4BACC6"/>
            </a:solidFill>
            <a:round/>
            <a:headEnd type="arrow" w="med" len="med"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32" name="Conector de seta reta 20"/>
          <p:cNvCxnSpPr>
            <a:cxnSpLocks noChangeShapeType="1"/>
          </p:cNvCxnSpPr>
          <p:nvPr/>
        </p:nvCxnSpPr>
        <p:spPr bwMode="auto">
          <a:xfrm flipV="1">
            <a:off x="6588224" y="4005064"/>
            <a:ext cx="0" cy="422275"/>
          </a:xfrm>
          <a:prstGeom prst="straightConnector1">
            <a:avLst/>
          </a:prstGeom>
          <a:noFill/>
          <a:ln w="25400">
            <a:solidFill>
              <a:srgbClr val="4BACC6"/>
            </a:solidFill>
            <a:round/>
            <a:headEnd type="arrow" w="med" len="med"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33" name="Conector de seta reta 20"/>
          <p:cNvCxnSpPr>
            <a:cxnSpLocks noChangeShapeType="1"/>
          </p:cNvCxnSpPr>
          <p:nvPr/>
        </p:nvCxnSpPr>
        <p:spPr bwMode="auto">
          <a:xfrm flipV="1">
            <a:off x="2276294" y="4014837"/>
            <a:ext cx="0" cy="422275"/>
          </a:xfrm>
          <a:prstGeom prst="straightConnector1">
            <a:avLst/>
          </a:prstGeom>
          <a:noFill/>
          <a:ln w="25400">
            <a:solidFill>
              <a:srgbClr val="4BACC6"/>
            </a:solidFill>
            <a:round/>
            <a:headEnd type="arrow" w="med" len="med"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34" name="Conector de seta reta 20"/>
          <p:cNvCxnSpPr>
            <a:cxnSpLocks noChangeShapeType="1"/>
          </p:cNvCxnSpPr>
          <p:nvPr/>
        </p:nvCxnSpPr>
        <p:spPr bwMode="auto">
          <a:xfrm flipV="1">
            <a:off x="3827480" y="3933056"/>
            <a:ext cx="0" cy="422275"/>
          </a:xfrm>
          <a:prstGeom prst="straightConnector1">
            <a:avLst/>
          </a:prstGeom>
          <a:noFill/>
          <a:ln w="25400">
            <a:solidFill>
              <a:srgbClr val="4BACC6"/>
            </a:solidFill>
            <a:round/>
            <a:headEnd type="arrow" w="med" len="med"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35" name="Conector de seta reta 20"/>
          <p:cNvCxnSpPr>
            <a:cxnSpLocks noChangeShapeType="1"/>
          </p:cNvCxnSpPr>
          <p:nvPr/>
        </p:nvCxnSpPr>
        <p:spPr bwMode="auto">
          <a:xfrm flipV="1">
            <a:off x="813395" y="4005064"/>
            <a:ext cx="0" cy="422275"/>
          </a:xfrm>
          <a:prstGeom prst="straightConnector1">
            <a:avLst/>
          </a:prstGeom>
          <a:noFill/>
          <a:ln w="25400">
            <a:solidFill>
              <a:srgbClr val="4BACC6"/>
            </a:solidFill>
            <a:round/>
            <a:headEnd type="arrow" w="med" len="med"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36" name="Conector de seta reta 23"/>
          <p:cNvCxnSpPr>
            <a:cxnSpLocks noChangeShapeType="1"/>
          </p:cNvCxnSpPr>
          <p:nvPr/>
        </p:nvCxnSpPr>
        <p:spPr bwMode="auto">
          <a:xfrm rot="5400000" flipH="1" flipV="1">
            <a:off x="4358545" y="2560749"/>
            <a:ext cx="434898" cy="1116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4BACC6"/>
            </a:solidFill>
            <a:miter lim="800000"/>
            <a:headEnd type="arrow" w="med" len="med"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43" name="Retângulo 6"/>
          <p:cNvSpPr>
            <a:spLocks noChangeArrowheads="1"/>
          </p:cNvSpPr>
          <p:nvPr/>
        </p:nvSpPr>
        <p:spPr bwMode="auto">
          <a:xfrm>
            <a:off x="7248085" y="3363898"/>
            <a:ext cx="924315" cy="523852"/>
          </a:xfrm>
          <a:prstGeom prst="rect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Assessoria Jurídica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Conector de seta reta 20"/>
          <p:cNvCxnSpPr>
            <a:cxnSpLocks noChangeShapeType="1"/>
          </p:cNvCxnSpPr>
          <p:nvPr/>
        </p:nvCxnSpPr>
        <p:spPr bwMode="auto">
          <a:xfrm flipV="1">
            <a:off x="7626365" y="2852936"/>
            <a:ext cx="0" cy="422275"/>
          </a:xfrm>
          <a:prstGeom prst="straightConnector1">
            <a:avLst/>
          </a:prstGeom>
          <a:noFill/>
          <a:ln w="25400">
            <a:solidFill>
              <a:srgbClr val="4BACC6"/>
            </a:solidFill>
            <a:round/>
            <a:headEnd type="arrow" w="med" len="med"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47" name="Rectangle 18"/>
          <p:cNvSpPr>
            <a:spLocks noChangeArrowheads="1"/>
          </p:cNvSpPr>
          <p:nvPr/>
        </p:nvSpPr>
        <p:spPr bwMode="auto">
          <a:xfrm>
            <a:off x="4657976" y="4427339"/>
            <a:ext cx="1271704" cy="657845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579B8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  <a:buFont typeface="Calibri" pitchFamily="34" charset="0"/>
              <a:buChar char="1"/>
            </a:pPr>
            <a:r>
              <a:rPr kumimoji="0" lang="pt-BR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Administração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pt-BR" sz="105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pt-BR" sz="1050" b="1" dirty="0" smtClean="0">
                <a:latin typeface="Arial" pitchFamily="34" charset="0"/>
                <a:cs typeface="Arial" pitchFamily="34" charset="0"/>
              </a:rPr>
              <a:t>Finanças</a:t>
            </a:r>
            <a:endParaRPr kumimoji="0" lang="pt-B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8" name="Conector de seta reta 20"/>
          <p:cNvCxnSpPr>
            <a:cxnSpLocks noChangeShapeType="1"/>
          </p:cNvCxnSpPr>
          <p:nvPr/>
        </p:nvCxnSpPr>
        <p:spPr bwMode="auto">
          <a:xfrm flipV="1">
            <a:off x="5220072" y="4005064"/>
            <a:ext cx="0" cy="422275"/>
          </a:xfrm>
          <a:prstGeom prst="straightConnector1">
            <a:avLst/>
          </a:prstGeom>
          <a:noFill/>
          <a:ln w="25400">
            <a:solidFill>
              <a:srgbClr val="4BACC6"/>
            </a:solidFill>
            <a:round/>
            <a:headEnd type="arrow" w="med" len="med"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xmlns="" val="255222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  <p:bldP spid="1029" grpId="0" animBg="1"/>
      <p:bldP spid="1030" grpId="0" animBg="1"/>
      <p:bldP spid="1032" grpId="0" animBg="1"/>
      <p:bldP spid="1034" grpId="0" animBg="1"/>
      <p:bldP spid="1035" grpId="0" animBg="1"/>
      <p:bldP spid="1036" grpId="0" animBg="1"/>
      <p:bldP spid="1037" grpId="0" animBg="1"/>
      <p:bldP spid="1039" grpId="0" animBg="1"/>
      <p:bldP spid="1040" grpId="0" animBg="1"/>
      <p:bldP spid="1041" grpId="0" animBg="1"/>
      <p:bldP spid="1042" grpId="0" animBg="1"/>
      <p:bldP spid="1043" grpId="0" animBg="1"/>
      <p:bldP spid="43" grpId="0" animBg="1"/>
      <p:bldP spid="4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Cargos e funções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smtClean="0"/>
              <a:t>O que fazer: </a:t>
            </a:r>
            <a:r>
              <a:rPr lang="pt-BR" dirty="0" smtClean="0"/>
              <a:t>identificação das tarefas necessárias</a:t>
            </a:r>
          </a:p>
          <a:p>
            <a:r>
              <a:rPr lang="pt-BR" b="1" dirty="0" smtClean="0"/>
              <a:t>Quem fazer: </a:t>
            </a:r>
            <a:r>
              <a:rPr lang="pt-BR" dirty="0" smtClean="0"/>
              <a:t>escolha das pessoas mais capazes</a:t>
            </a:r>
          </a:p>
          <a:p>
            <a:r>
              <a:rPr lang="pt-BR" b="1" dirty="0" smtClean="0"/>
              <a:t>Como e quando fazer: </a:t>
            </a:r>
            <a:r>
              <a:rPr lang="pt-BR" dirty="0" smtClean="0"/>
              <a:t>determinados pela estratégia adotada.</a:t>
            </a:r>
          </a:p>
          <a:p>
            <a:r>
              <a:rPr lang="pt-BR" dirty="0" smtClean="0"/>
              <a:t>A quantidade e natureza das funções são determinadas por:</a:t>
            </a:r>
          </a:p>
          <a:p>
            <a:pPr lvl="1"/>
            <a:r>
              <a:rPr lang="pt-BR" dirty="0" smtClean="0"/>
              <a:t>Natureza do mandato que se pretende</a:t>
            </a:r>
          </a:p>
          <a:p>
            <a:pPr lvl="1"/>
            <a:r>
              <a:rPr lang="pt-BR" dirty="0" smtClean="0"/>
              <a:t>Abrangência territorial a ser coberta</a:t>
            </a:r>
          </a:p>
          <a:p>
            <a:pPr lvl="1"/>
            <a:r>
              <a:rPr lang="pt-BR" dirty="0" smtClean="0"/>
              <a:t>Recursos humanos, materiais e financeiros à disposição</a:t>
            </a:r>
          </a:p>
          <a:p>
            <a:pPr lvl="1"/>
            <a:r>
              <a:rPr lang="pt-BR" dirty="0" smtClean="0"/>
              <a:t>Bases ou redutos eleitorais ou máquina eleitoral que o candidato conta antes de iniciar a campanha</a:t>
            </a:r>
          </a:p>
          <a:p>
            <a:pPr lvl="1"/>
            <a:r>
              <a:rPr lang="pt-BR" dirty="0" smtClean="0"/>
              <a:t>Estrutura operacional de terceiros de que puder dispor (alianças, apoios etc.)</a:t>
            </a:r>
          </a:p>
          <a:p>
            <a:pPr lvl="1"/>
            <a:r>
              <a:rPr lang="pt-BR" dirty="0" smtClean="0"/>
              <a:t>Projeto político a curto, médio e longo prazos do candidato.</a:t>
            </a:r>
          </a:p>
          <a:p>
            <a:pPr lvl="1"/>
            <a:r>
              <a:rPr lang="pt-BR" dirty="0" smtClean="0"/>
              <a:t>Características geopolíticas, sociais e os costumes eleitorais de cada região.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537635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candidato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Cabe a ele(a) fazer a escolha inteligente dos elementos de sua equipe e administrar o inter-relacionamento da campanha.</a:t>
            </a:r>
          </a:p>
          <a:p>
            <a:r>
              <a:rPr lang="pt-BR" dirty="0" smtClean="0"/>
              <a:t>O candidato preside cada área de assessoria, determinando os limites que julga aceitáveis e orientando a coordenação geral de campanha. 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36348" y="3212976"/>
            <a:ext cx="3600400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84228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Conselho Político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645024"/>
            <a:ext cx="7620000" cy="2755776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t-BR" dirty="0" smtClean="0"/>
              <a:t>Aqui se concentra todo o poder decisório e se estabelece toda a formulação estratégica da campanha, como definição das alianças, táticas eleitorais e ações a serem executadas pelos núcleos, diretrizes para a elaboração do programa, da plataforma dos discursos do candidato, além da aprovação de orçamento para cada área, solução de eventuais problemas, análise de sugestões/problemas/informações trazidos pelos coordenadores dos núcleos, aprovação das peças publicitárias, pesquisas, supervisão geral da campanha e análise de seus efeitos junto ao eleitorado.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67744" y="1196752"/>
            <a:ext cx="4292327" cy="2292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532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funciona o Conselho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smtClean="0"/>
              <a:t>1ª etapa</a:t>
            </a:r>
            <a:r>
              <a:rPr lang="pt-BR" dirty="0" smtClean="0"/>
              <a:t>: participação de todas as coordenações e convidados especiais, para apresentação de problemas, sugestões e informações. Nesta etapa, o candidato se abstém de tomar posições definitivas, comprometendo-se a estudar as pendências. É o momento de motivar a equipe e determinar ações baseadas nas decisões sobre temas pendentes em reuniões anteriores.</a:t>
            </a:r>
          </a:p>
          <a:p>
            <a:r>
              <a:rPr lang="pt-BR" b="1" dirty="0" smtClean="0"/>
              <a:t>2ª etapa</a:t>
            </a:r>
            <a:r>
              <a:rPr lang="pt-BR" dirty="0" smtClean="0"/>
              <a:t>: é quando o candidato toma as decisões com seu coordenador geral de campanha e coordenador de ação estratégica.</a:t>
            </a:r>
          </a:p>
          <a:p>
            <a:r>
              <a:rPr lang="pt-BR" dirty="0" smtClean="0"/>
              <a:t>Vantagens do modelo: evita discussões intermináveis.</a:t>
            </a:r>
          </a:p>
          <a:p>
            <a:r>
              <a:rPr lang="pt-BR" dirty="0" smtClean="0"/>
              <a:t>Todas as ordens estratégicas e decisões importantes devem ser transmitida aos coordenadores de núcleos pelo próprio candidato.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017698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Agenda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53136"/>
          </a:xfrm>
        </p:spPr>
        <p:txBody>
          <a:bodyPr>
            <a:noAutofit/>
          </a:bodyPr>
          <a:lstStyle/>
          <a:p>
            <a:r>
              <a:rPr lang="pt-BR" sz="1800" dirty="0" smtClean="0"/>
              <a:t>Atividade importantíssima, embora discreta.</a:t>
            </a:r>
          </a:p>
          <a:p>
            <a:r>
              <a:rPr lang="pt-BR" sz="1800" dirty="0" smtClean="0"/>
              <a:t>Quem estabelece os compromissos a serem assumidos pelo candidato em função da importância ou prioridade é o Conselho de Marketing Político.</a:t>
            </a:r>
          </a:p>
          <a:p>
            <a:r>
              <a:rPr lang="pt-BR" sz="1800" dirty="0" smtClean="0"/>
              <a:t>Mas a memória do candidato é a agenda, cujo coordenador se encarrega de todos os detalhes da entrevista ou do compromisso: marcar entrevistas, determinar horários e datas das audiências, providenciar e organizar comitivas, fazer reservas e viabilizar os roteiros de viagem, munir o candidato com informações que vai utilizar em discursos, palestras e reuniões (conforme comunicado pelos demais setores).</a:t>
            </a:r>
            <a:r>
              <a:rPr lang="pt-BR" sz="1800" dirty="0"/>
              <a:t> </a:t>
            </a:r>
            <a:endParaRPr lang="pt-BR" sz="1800" dirty="0" smtClean="0"/>
          </a:p>
          <a:p>
            <a:r>
              <a:rPr lang="pt-BR" sz="1800" dirty="0" smtClean="0"/>
              <a:t>Salva o candidato de atender ligações ou visitas indesejáveis, bem como desmarca compromissos de qualquer natureza.</a:t>
            </a:r>
          </a:p>
          <a:p>
            <a:r>
              <a:rPr lang="pt-BR" sz="1800" dirty="0" smtClean="0"/>
              <a:t>Função de secretariar o candidato (correspondência pessoal e demais pedidos).</a:t>
            </a:r>
          </a:p>
          <a:p>
            <a:r>
              <a:rPr lang="pt-BR" sz="1800" dirty="0" smtClean="0"/>
              <a:t>Pedidos ao coordenador de agenda devem ser submetidos aos diferentes núcleos, para deliberarem.</a:t>
            </a:r>
          </a:p>
          <a:p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2160" y="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86935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71800" y="274638"/>
            <a:ext cx="5305400" cy="1143000"/>
          </a:xfrm>
        </p:spPr>
        <p:txBody>
          <a:bodyPr/>
          <a:lstStyle/>
          <a:p>
            <a:r>
              <a:rPr lang="pt-BR" sz="4000" dirty="0" smtClean="0"/>
              <a:t>Coordenador geral da campanha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É o “homem” forte da campanha que vai articular todos os postos-chave, supervisionar o desempenho de cada setor e representar o candidato em todas as decisões administrativas da campanha.</a:t>
            </a:r>
          </a:p>
          <a:p>
            <a:r>
              <a:rPr lang="pt-BR" dirty="0" smtClean="0"/>
              <a:t>É de absoluta confiança do candidato. </a:t>
            </a:r>
          </a:p>
          <a:p>
            <a:r>
              <a:rPr lang="pt-BR" dirty="0" smtClean="0"/>
              <a:t>Tem visão global de todas as atividades e estratégias, embora não seja o estrategista.</a:t>
            </a:r>
          </a:p>
          <a:p>
            <a:r>
              <a:rPr lang="pt-BR" dirty="0" smtClean="0"/>
              <a:t>Como o candidato deve sempre sem “bonzinho”, cabe ao coordenador ser o “mau”: é quem diz não. </a:t>
            </a:r>
          </a:p>
          <a:p>
            <a:r>
              <a:rPr lang="pt-BR" dirty="0" smtClean="0"/>
              <a:t>Deve ter qualificação suficiente para servir como “coringa” sempre que necessário, preenchendo eventuais ausências: sensibilidade, sociabilidade, conhecedor das fraquezas e necessidades humanas, inteligente, pragmático, objetivo, experiente, capacidade de improvisação, noção de política partidária e estadual, franqueza.</a:t>
            </a:r>
          </a:p>
          <a:p>
            <a:r>
              <a:rPr lang="pt-BR" dirty="0" smtClean="0"/>
              <a:t>É por seu intermédio que o candidato tomará conhecimento do andamento interno da campanha. </a:t>
            </a:r>
          </a:p>
          <a:p>
            <a:endParaRPr lang="pt-BR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4097" y="0"/>
            <a:ext cx="1691679" cy="1596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892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82952" cy="1143000"/>
          </a:xfrm>
        </p:spPr>
        <p:txBody>
          <a:bodyPr/>
          <a:lstStyle/>
          <a:p>
            <a:r>
              <a:rPr lang="pt-BR" sz="4000" dirty="0" smtClean="0"/>
              <a:t>Núcleo de Relações Institucionais e Alianças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Supervisão e administração do trabalho desenvolvido por todos os aliados e cabos eleitorais que estiverem trabalhando a favor do candidato.</a:t>
            </a:r>
          </a:p>
          <a:p>
            <a:r>
              <a:rPr lang="pt-BR" dirty="0" smtClean="0"/>
              <a:t>Relacionamento com grandes eleitores: sindicatos, sociedades amigos de bairro,  etc.</a:t>
            </a:r>
          </a:p>
          <a:p>
            <a:r>
              <a:rPr lang="pt-BR" dirty="0" smtClean="0"/>
              <a:t>Administração das cotas de materiais a serem distribuídos.</a:t>
            </a:r>
          </a:p>
          <a:p>
            <a:r>
              <a:rPr lang="pt-BR" dirty="0" smtClean="0"/>
              <a:t>Recepção, triagem e acompanhamento das reivindicações feitas pelos aliados ou cabos eleitorais.</a:t>
            </a:r>
          </a:p>
          <a:p>
            <a:r>
              <a:rPr lang="pt-BR" dirty="0" smtClean="0"/>
              <a:t>Supervisão de comícios,</a:t>
            </a:r>
          </a:p>
          <a:p>
            <a:r>
              <a:rPr lang="pt-BR" dirty="0" smtClean="0"/>
              <a:t>Arregimentação, seleção, treinamento e supervisão de cabos eleitorais.</a:t>
            </a:r>
          </a:p>
          <a:p>
            <a:r>
              <a:rPr lang="pt-BR" dirty="0" smtClean="0"/>
              <a:t>Conforme a abrangência territorial da campanha, o núcleo será desmembrado por regiões.</a:t>
            </a:r>
          </a:p>
          <a:p>
            <a:r>
              <a:rPr lang="pt-BR" dirty="0" smtClean="0"/>
              <a:t>O administrador das alianças deve ser um político veterano ou </a:t>
            </a:r>
            <a:r>
              <a:rPr lang="pt-BR" dirty="0" err="1" smtClean="0"/>
              <a:t>ex-político</a:t>
            </a:r>
            <a:r>
              <a:rPr lang="pt-BR" dirty="0" smtClean="0"/>
              <a:t>, ou alguém com experiência na articulação junto a políticos.</a:t>
            </a:r>
          </a:p>
          <a:p>
            <a:r>
              <a:rPr lang="pt-BR" dirty="0" smtClean="0"/>
              <a:t>Capacidade analítica e perspicácia para identificar oportunidades eleitorais, contribuintes potenciais, aliados que fazem mau uso dos recursos ou que estiverem “traindo” a candidatura.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63612" y="0"/>
            <a:ext cx="1787691" cy="13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5735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Núcleo de Ação Política </a:t>
            </a:r>
            <a:r>
              <a:rPr lang="pt-BR" sz="2000" dirty="0" smtClean="0"/>
              <a:t>(1)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199"/>
            <a:ext cx="7620000" cy="2569735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É o centro de </a:t>
            </a:r>
            <a:r>
              <a:rPr lang="pt-BR" dirty="0" err="1" smtClean="0"/>
              <a:t>pré</a:t>
            </a:r>
            <a:r>
              <a:rPr lang="pt-BR" dirty="0" smtClean="0"/>
              <a:t>-formulação estratégica da campanha. É um núcleo de inteligência.</a:t>
            </a:r>
          </a:p>
          <a:p>
            <a:r>
              <a:rPr lang="pt-BR" dirty="0" smtClean="0"/>
              <a:t>O coordenador reúne diversas áreas específicas:</a:t>
            </a:r>
          </a:p>
          <a:p>
            <a:pPr lvl="1"/>
            <a:r>
              <a:rPr lang="pt-BR" b="1" dirty="0"/>
              <a:t>Grupo de ação e combate: </a:t>
            </a:r>
            <a:r>
              <a:rPr lang="pt-BR" dirty="0"/>
              <a:t>trabalho sujo da campanha, como financiamento de dissidências sindicais, difusão de boatos, segurança do candidato, sabotagem de material em comícios de adversários, espionagem e </a:t>
            </a:r>
            <a:r>
              <a:rPr lang="pt-BR" dirty="0" err="1"/>
              <a:t>contra-espionagem</a:t>
            </a:r>
            <a:r>
              <a:rPr lang="pt-BR" dirty="0"/>
              <a:t>, impressão e veiculação de folhetos apócrifos, levantamento da vida pregressa de adversários etc.</a:t>
            </a:r>
            <a:endParaRPr lang="pt-BR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997814"/>
            <a:ext cx="4305458" cy="288757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4305458" y="4169935"/>
            <a:ext cx="415497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pt-BR" dirty="0" smtClean="0"/>
              <a:t>Deve </a:t>
            </a:r>
            <a:r>
              <a:rPr lang="pt-BR" dirty="0"/>
              <a:t>ser de confiança, mas sem vinculação aparente com o candidato e outros elementos do </a:t>
            </a:r>
            <a:r>
              <a:rPr lang="pt-BR" i="1" dirty="0"/>
              <a:t>staff</a:t>
            </a:r>
            <a:r>
              <a:rPr lang="pt-BR" dirty="0"/>
              <a:t>. </a:t>
            </a:r>
            <a:endParaRPr lang="pt-BR" dirty="0" smtClean="0"/>
          </a:p>
          <a:p>
            <a:pPr lvl="1"/>
            <a:r>
              <a:rPr lang="pt-BR" dirty="0" smtClean="0"/>
              <a:t>Caso </a:t>
            </a:r>
            <a:r>
              <a:rPr lang="pt-BR" dirty="0"/>
              <a:t>seja identificado, deve ser substituído. Só deve ser conhecido pelo candidato e pelo coordenador geral e deste núcleo.</a:t>
            </a:r>
          </a:p>
        </p:txBody>
      </p:sp>
    </p:spTree>
    <p:extLst>
      <p:ext uri="{BB962C8B-B14F-4D97-AF65-F5344CB8AC3E}">
        <p14:creationId xmlns:p14="http://schemas.microsoft.com/office/powerpoint/2010/main" xmlns="" val="100230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Núcleo de Ação Política</a:t>
            </a:r>
            <a:r>
              <a:rPr lang="pt-BR" sz="2000" dirty="0" smtClean="0"/>
              <a:t> (2)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pt-BR" b="1" dirty="0" smtClean="0"/>
              <a:t>Análise de alianças</a:t>
            </a:r>
            <a:r>
              <a:rPr lang="pt-BR" dirty="0" smtClean="0"/>
              <a:t>: setor que levanta informações para orientar o candidato e o conselho de marketing político em relação a alianças ideais. Área técnica.</a:t>
            </a:r>
          </a:p>
          <a:p>
            <a:pPr lvl="1"/>
            <a:r>
              <a:rPr lang="pt-BR" b="1" dirty="0" smtClean="0"/>
              <a:t>Pesquisas</a:t>
            </a:r>
            <a:r>
              <a:rPr lang="pt-BR" dirty="0" smtClean="0"/>
              <a:t>: mesmo contratando empresa especializada, é desejável que o candidato disponha de elemento para análise complementar das pesquisas e acompanhamento da evolução do quadro. Especialmente útil no caso de utilizar diferentes institutos de pesquisa.</a:t>
            </a:r>
          </a:p>
          <a:p>
            <a:pPr lvl="1"/>
            <a:r>
              <a:rPr lang="pt-BR" b="1" dirty="0" smtClean="0"/>
              <a:t>Materiais e serviços</a:t>
            </a:r>
            <a:r>
              <a:rPr lang="pt-BR" dirty="0" smtClean="0"/>
              <a:t>: Atividades </a:t>
            </a:r>
            <a:r>
              <a:rPr lang="pt-BR" dirty="0"/>
              <a:t>de compra, administração de estoques e distribuição de </a:t>
            </a:r>
            <a:r>
              <a:rPr lang="pt-BR" dirty="0" smtClean="0"/>
              <a:t>materiais e contratação </a:t>
            </a:r>
            <a:r>
              <a:rPr lang="pt-BR" dirty="0"/>
              <a:t>de serviços para a campanha</a:t>
            </a:r>
            <a:r>
              <a:rPr lang="pt-BR" dirty="0" smtClean="0"/>
              <a:t>. </a:t>
            </a:r>
            <a:r>
              <a:rPr lang="pt-BR" dirty="0"/>
              <a:t>Área que absorve cerca de 40% dos recursos. </a:t>
            </a:r>
            <a:r>
              <a:rPr lang="pt-BR" dirty="0" smtClean="0"/>
              <a:t> Deve </a:t>
            </a:r>
            <a:r>
              <a:rPr lang="pt-BR" dirty="0"/>
              <a:t>ser o “malvado”, ao dizer não, poupando o núcleo de relações institucionais</a:t>
            </a:r>
            <a:r>
              <a:rPr lang="pt-BR" dirty="0" smtClean="0"/>
              <a:t>.</a:t>
            </a:r>
          </a:p>
          <a:p>
            <a:pPr lvl="1"/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xmlns="" val="97854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Parece um caos...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600" dirty="0" smtClean="0"/>
              <a:t>A dinâmica das campanhas, com entra e sai de gente, telefones tocando, material chegando e saindo, dá a impressão de ser um absoluto caos. </a:t>
            </a:r>
          </a:p>
          <a:p>
            <a:r>
              <a:rPr lang="pt-BR" sz="2600" dirty="0"/>
              <a:t>Mas </a:t>
            </a:r>
            <a:r>
              <a:rPr lang="pt-BR" sz="2600" dirty="0" smtClean="0"/>
              <a:t>tem de ser um </a:t>
            </a:r>
            <a:r>
              <a:rPr lang="pt-BR" sz="2600" dirty="0"/>
              <a:t>caos organizado</a:t>
            </a:r>
            <a:r>
              <a:rPr lang="pt-BR" sz="2600" dirty="0" smtClean="0"/>
              <a:t>... Por isso, o planejamento é fundamental. </a:t>
            </a:r>
          </a:p>
          <a:p>
            <a:r>
              <a:rPr lang="pt-BR" sz="2600" dirty="0" smtClean="0"/>
              <a:t>Tópicos a serem abordados:</a:t>
            </a:r>
          </a:p>
          <a:p>
            <a:pPr lvl="1"/>
            <a:r>
              <a:rPr lang="pt-BR" sz="2600" dirty="0"/>
              <a:t> </a:t>
            </a:r>
            <a:r>
              <a:rPr lang="pt-BR" sz="2600" dirty="0" smtClean="0"/>
              <a:t>A equipe</a:t>
            </a:r>
          </a:p>
          <a:p>
            <a:pPr lvl="1"/>
            <a:r>
              <a:rPr lang="pt-BR" sz="2600" dirty="0" smtClean="0"/>
              <a:t>Organograma</a:t>
            </a:r>
          </a:p>
          <a:p>
            <a:pPr lvl="1"/>
            <a:r>
              <a:rPr lang="pt-BR" sz="2600" dirty="0" smtClean="0"/>
              <a:t>Orçamento</a:t>
            </a:r>
          </a:p>
          <a:p>
            <a:pPr marL="114300" indent="0">
              <a:lnSpc>
                <a:spcPct val="110000"/>
              </a:lnSpc>
              <a:spcBef>
                <a:spcPts val="0"/>
              </a:spcBef>
              <a:buNone/>
            </a:pPr>
            <a:endParaRPr lang="pt-BR" sz="4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1430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4000" dirty="0" smtClean="0">
                <a:solidFill>
                  <a:schemeClr val="tx2">
                    <a:lumMod val="75000"/>
                  </a:schemeClr>
                </a:solidFill>
              </a:rPr>
              <a:t>PLANEJAR PARA VENCER</a:t>
            </a:r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0192" y="4710087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862199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Núcleo Operacional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Nas campanhas menores, fica subordinado ao Núcleo de Ação Política, integrado na área de materiais e serviços. </a:t>
            </a:r>
          </a:p>
          <a:p>
            <a:r>
              <a:rPr lang="pt-BR" dirty="0" smtClean="0"/>
              <a:t>Mas, na medida que cresce o espaço geográfico, o setor ganha importância e se torna um núcleo em separado.</a:t>
            </a:r>
          </a:p>
          <a:p>
            <a:r>
              <a:rPr lang="pt-BR" dirty="0" smtClean="0"/>
              <a:t>Transportes da campanha: automóveis próprios, de terceiros, estabelecimento de cotas de combustível, controle de viagens, manutenção e serviços de oficina e revisão.</a:t>
            </a:r>
          </a:p>
          <a:p>
            <a:r>
              <a:rPr lang="pt-BR" dirty="0" smtClean="0"/>
              <a:t>Colocação de faixas, painéis.</a:t>
            </a:r>
          </a:p>
          <a:p>
            <a:r>
              <a:rPr lang="pt-BR" dirty="0" smtClean="0"/>
              <a:t>Serviços de sonorização de comícios, montagem e desmontagem de palanques etc.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35464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Núcleo Administrativo Financeiro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773016"/>
          </a:xfrm>
        </p:spPr>
        <p:txBody>
          <a:bodyPr>
            <a:normAutofit fontScale="85000" lnSpcReduction="20000"/>
          </a:bodyPr>
          <a:lstStyle/>
          <a:p>
            <a:r>
              <a:rPr lang="pt-BR" b="1" dirty="0" smtClean="0"/>
              <a:t>Coordenação Administrativa</a:t>
            </a:r>
            <a:r>
              <a:rPr lang="pt-BR" dirty="0" smtClean="0"/>
              <a:t>: é a memória da organização, onde se concentram todos os controles.</a:t>
            </a:r>
          </a:p>
          <a:p>
            <a:pPr lvl="1"/>
            <a:r>
              <a:rPr lang="pt-BR" dirty="0" smtClean="0"/>
              <a:t>Controle de listagens, estatísticas, projeções, processamento de etiquetas, expedição de mala-direta, controle de andamento de reivindicações, cotas de materiais e combustível, contabilidade e atendimento de outras áreas, como cadastramento de cabos eleitorais, entre outros.</a:t>
            </a:r>
          </a:p>
          <a:p>
            <a:pPr lvl="1"/>
            <a:r>
              <a:rPr lang="pt-BR" dirty="0" smtClean="0"/>
              <a:t>Administrador com conhecimentos de informática e seus programas específicos.</a:t>
            </a:r>
          </a:p>
          <a:p>
            <a:r>
              <a:rPr lang="pt-BR" b="1" dirty="0" smtClean="0"/>
              <a:t>Coordenação Financeira</a:t>
            </a:r>
            <a:r>
              <a:rPr lang="pt-BR" dirty="0" smtClean="0"/>
              <a:t>: coordena todas as atividades arrecadadoras da campanha, junto aos candidatos aliados, empresários, sindicatos e associações, independentemente de serem em dinheiro, material ou apoio logístico (empréstimo de veículo, por exemplo). </a:t>
            </a:r>
          </a:p>
          <a:p>
            <a:pPr lvl="1"/>
            <a:r>
              <a:rPr lang="pt-BR" dirty="0" smtClean="0"/>
              <a:t>De absoluta confiança do candidato (preferencialmente um parente próximo), também agradece as contribuições e, com tato, confirma a soma recebida.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9872" y="5229485"/>
            <a:ext cx="2647950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9364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Núcleo de Comunicação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Definida a estratégia político-eleitoral, todos os esforços devem se concentrar na difusão do candidato e seu programa. </a:t>
            </a:r>
          </a:p>
          <a:p>
            <a:r>
              <a:rPr lang="pt-BR" dirty="0" smtClean="0"/>
              <a:t>Abrange as ações de comunicação:</a:t>
            </a:r>
          </a:p>
          <a:p>
            <a:pPr lvl="1"/>
            <a:r>
              <a:rPr lang="pt-BR" dirty="0"/>
              <a:t>Assessoria de imprensa </a:t>
            </a:r>
            <a:endParaRPr lang="pt-BR" dirty="0" smtClean="0"/>
          </a:p>
          <a:p>
            <a:pPr lvl="1"/>
            <a:r>
              <a:rPr lang="pt-BR" dirty="0" smtClean="0"/>
              <a:t>Materiais impressos e brindes</a:t>
            </a:r>
          </a:p>
          <a:p>
            <a:pPr lvl="1"/>
            <a:r>
              <a:rPr lang="pt-BR" dirty="0" smtClean="0"/>
              <a:t>Propaganda em jornais e revistas</a:t>
            </a:r>
          </a:p>
          <a:p>
            <a:pPr lvl="1"/>
            <a:r>
              <a:rPr lang="pt-BR" dirty="0" smtClean="0"/>
              <a:t>Propaganda na TV e no Rádio</a:t>
            </a:r>
          </a:p>
          <a:p>
            <a:pPr lvl="1"/>
            <a:r>
              <a:rPr lang="pt-BR" dirty="0" smtClean="0"/>
              <a:t>Mídias digitais e redes sociais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9159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Assessoria Jurídica</a:t>
            </a:r>
            <a:endParaRPr lang="pt-BR" sz="40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628800"/>
            <a:ext cx="7620000" cy="4800600"/>
          </a:xfrm>
        </p:spPr>
        <p:txBody>
          <a:bodyPr/>
          <a:lstStyle/>
          <a:p>
            <a:r>
              <a:rPr lang="pt-BR" dirty="0" smtClean="0"/>
              <a:t>Área fundamental na campanha. </a:t>
            </a:r>
          </a:p>
          <a:p>
            <a:r>
              <a:rPr lang="pt-BR" dirty="0" smtClean="0"/>
              <a:t>Função de cumprir o papel de agente fiscalizador das decisões e ações da Justiça Eleitoral.</a:t>
            </a:r>
          </a:p>
          <a:p>
            <a:r>
              <a:rPr lang="pt-BR" dirty="0" smtClean="0"/>
              <a:t>Regras eleitorais mudam a cada pleito, especialmente em relação ao uso dos meios de comunicação.</a:t>
            </a:r>
          </a:p>
          <a:p>
            <a:r>
              <a:rPr lang="pt-BR" dirty="0" smtClean="0"/>
              <a:t> É esta área que vai impetrar recursos contra adversários, quando se identificam fraudes ou parcialidades de juízes, especialmente em municípios menores.</a:t>
            </a:r>
          </a:p>
          <a:p>
            <a:r>
              <a:rPr lang="pt-BR" dirty="0" smtClean="0"/>
              <a:t>Também vai orientar a própria equipe do que pode ou não ser feito.</a:t>
            </a:r>
            <a:endParaRPr lang="pt-BR" dirty="0"/>
          </a:p>
        </p:txBody>
      </p:sp>
      <p:pic>
        <p:nvPicPr>
          <p:cNvPr id="6" name="Espaço Reservado para Conteúd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6136" y="260648"/>
            <a:ext cx="2667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088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75856" y="274638"/>
            <a:ext cx="4801344" cy="1143000"/>
          </a:xfrm>
        </p:spPr>
        <p:txBody>
          <a:bodyPr/>
          <a:lstStyle/>
          <a:p>
            <a:r>
              <a:rPr lang="pt-BR" dirty="0" smtClean="0"/>
              <a:t>Orçamento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92896"/>
            <a:ext cx="7620000" cy="3907904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t-BR" b="1" dirty="0" smtClean="0"/>
              <a:t>Alguns erros</a:t>
            </a:r>
            <a:r>
              <a:rPr lang="pt-BR" dirty="0" smtClean="0"/>
              <a:t>:</a:t>
            </a:r>
          </a:p>
          <a:p>
            <a:pPr lvl="1"/>
            <a:r>
              <a:rPr lang="pt-BR" dirty="0"/>
              <a:t>Não fazer previsão orçamentária, nem cotação de </a:t>
            </a:r>
            <a:r>
              <a:rPr lang="pt-BR" dirty="0" smtClean="0"/>
              <a:t>preços.</a:t>
            </a:r>
          </a:p>
          <a:p>
            <a:pPr lvl="1"/>
            <a:r>
              <a:rPr lang="pt-BR" dirty="0" smtClean="0"/>
              <a:t>Subavaliação dos valores do plano orçamentários e descoberta que os recursos estimados serão insuficientes. Aumento da demanda em ano eleitoral gera aumento nos custos.</a:t>
            </a:r>
          </a:p>
          <a:p>
            <a:pPr lvl="1"/>
            <a:r>
              <a:rPr lang="pt-BR" dirty="0" smtClean="0"/>
              <a:t>Programação da entrega de material a médio prazo e, ao aproximar-se a data, verifica-se que não há disponibilidade no mercado, obrigando o candidato a pagar preço muito superior ao previsto.</a:t>
            </a:r>
          </a:p>
          <a:p>
            <a:pPr lvl="1"/>
            <a:r>
              <a:rPr lang="pt-BR" dirty="0" smtClean="0"/>
              <a:t>Não definir preliminarmente a quantidade de materiais e serviços necessários: pode levar à subavaliação ou superavaliação e desperdício.</a:t>
            </a:r>
          </a:p>
          <a:p>
            <a:pPr lvl="1"/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359296"/>
            <a:ext cx="2143125" cy="213360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2699792" y="1451446"/>
            <a:ext cx="5400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É o ponto de transição entre o planejamento e a execução de uma campanha. Só a partir de sua avaliação é possível efetivar a campanha.</a:t>
            </a:r>
          </a:p>
        </p:txBody>
      </p:sp>
    </p:spTree>
    <p:extLst>
      <p:ext uri="{BB962C8B-B14F-4D97-AF65-F5344CB8AC3E}">
        <p14:creationId xmlns:p14="http://schemas.microsoft.com/office/powerpoint/2010/main" xmlns="" val="41390598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Etapas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068960"/>
            <a:ext cx="7620000" cy="3456384"/>
          </a:xfrm>
        </p:spPr>
        <p:txBody>
          <a:bodyPr>
            <a:normAutofit lnSpcReduction="10000"/>
          </a:bodyPr>
          <a:lstStyle/>
          <a:p>
            <a:r>
              <a:rPr lang="pt-BR" b="1" dirty="0" smtClean="0"/>
              <a:t>1ª etapa</a:t>
            </a:r>
            <a:r>
              <a:rPr lang="pt-BR" dirty="0" smtClean="0"/>
              <a:t>: levantamento das necessidades de materiais e serviços a curto, médio e longo prazos, determinando espécie, qualidade e quantidades a serem orçadas.</a:t>
            </a:r>
          </a:p>
          <a:p>
            <a:r>
              <a:rPr lang="pt-BR" b="1" dirty="0" smtClean="0"/>
              <a:t>2ª etapa</a:t>
            </a:r>
            <a:r>
              <a:rPr lang="pt-BR" dirty="0" smtClean="0"/>
              <a:t>: levantamento das fontes de fornecimento e estimativa do potencial e capacidade de produção de cada um, como prazos. Desta forma, pode-se economizar comprando matérias-primas que se tornam escassas.</a:t>
            </a:r>
          </a:p>
          <a:p>
            <a:r>
              <a:rPr lang="pt-BR" b="1" dirty="0" smtClean="0"/>
              <a:t>3ª etapa</a:t>
            </a:r>
            <a:r>
              <a:rPr lang="pt-BR" dirty="0" smtClean="0"/>
              <a:t>: levantamento dos custos que irão compor a previsão orçamentária.</a:t>
            </a:r>
          </a:p>
          <a:p>
            <a:r>
              <a:rPr lang="pt-BR" b="1" dirty="0" smtClean="0"/>
              <a:t>4ª etapa</a:t>
            </a:r>
            <a:r>
              <a:rPr lang="pt-BR" dirty="0" smtClean="0"/>
              <a:t>: feita a previsão, projeta-se a inflação para o período.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8393" y="-1"/>
            <a:ext cx="2662039" cy="2795749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539552" y="1484784"/>
            <a:ext cx="504056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/>
              <a:t>Orçamento equilibrado decorre do planejamento global da campanha, levando em conta as necessidades para atingir o público-alvo pretendido.</a:t>
            </a:r>
          </a:p>
        </p:txBody>
      </p:sp>
    </p:spTree>
    <p:extLst>
      <p:ext uri="{BB962C8B-B14F-4D97-AF65-F5344CB8AC3E}">
        <p14:creationId xmlns:p14="http://schemas.microsoft.com/office/powerpoint/2010/main" xmlns="" val="21522348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Despesas a serem consideradas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340768"/>
            <a:ext cx="7825680" cy="5060032"/>
          </a:xfrm>
        </p:spPr>
        <p:txBody>
          <a:bodyPr>
            <a:normAutofit fontScale="70000" lnSpcReduction="20000"/>
          </a:bodyPr>
          <a:lstStyle/>
          <a:p>
            <a:r>
              <a:rPr lang="pt-BR" sz="2600" b="1" dirty="0" smtClean="0"/>
              <a:t>Viagem</a:t>
            </a:r>
            <a:r>
              <a:rPr lang="pt-BR" sz="2600" dirty="0" smtClean="0"/>
              <a:t>: gastos com transportes, estadas, refeições etc., a serem feitos pelo candidato e sua comitiva durante a campanha, e podem ser previstos por meio do estudo de seu roteiro e calendário de atuação.</a:t>
            </a:r>
          </a:p>
          <a:p>
            <a:r>
              <a:rPr lang="pt-BR" sz="2600" b="1" dirty="0" smtClean="0"/>
              <a:t>Contratações (recursos humanos)</a:t>
            </a:r>
            <a:r>
              <a:rPr lang="pt-BR" sz="2600" dirty="0" smtClean="0"/>
              <a:t>: cabos eleitorais e assessores pessoais.</a:t>
            </a:r>
          </a:p>
          <a:p>
            <a:r>
              <a:rPr lang="pt-BR" sz="2600" b="1" dirty="0" smtClean="0"/>
              <a:t>Serviços institucionais</a:t>
            </a:r>
            <a:r>
              <a:rPr lang="pt-BR" sz="2600" dirty="0" smtClean="0"/>
              <a:t>: Agências de comunicação especializadas na criação e produção de material de campanha, como símbolos, slogan, jingle, propaganda e brindes promocionais, assessoria de imprensa, programas de rádio e televisão.</a:t>
            </a:r>
          </a:p>
          <a:p>
            <a:r>
              <a:rPr lang="pt-BR" sz="2600" b="1" dirty="0" smtClean="0"/>
              <a:t>Serviços operacionais</a:t>
            </a:r>
            <a:r>
              <a:rPr lang="pt-BR" sz="2600" dirty="0" smtClean="0"/>
              <a:t>: buffet, agência de modelos (distribuição de materiais e recepção de convidados), sonorização, iluminação, colocação de palanques, atrações a serem utilizadas em eventos.</a:t>
            </a:r>
          </a:p>
          <a:p>
            <a:r>
              <a:rPr lang="pt-BR" sz="2600" b="1" dirty="0" smtClean="0"/>
              <a:t>Materiais de campanha</a:t>
            </a:r>
            <a:r>
              <a:rPr lang="pt-BR" sz="2600" dirty="0" smtClean="0"/>
              <a:t>: faixas, banners, impressos em geral, cartazes etc.</a:t>
            </a:r>
          </a:p>
          <a:p>
            <a:r>
              <a:rPr lang="pt-BR" sz="2600" b="1" dirty="0" smtClean="0"/>
              <a:t>Brindes</a:t>
            </a:r>
            <a:r>
              <a:rPr lang="pt-BR" sz="2600" dirty="0" smtClean="0"/>
              <a:t>: custos de produção e distribuição.</a:t>
            </a:r>
          </a:p>
          <a:p>
            <a:r>
              <a:rPr lang="pt-BR" sz="2600" b="1" dirty="0" smtClean="0"/>
              <a:t>Mala-direta</a:t>
            </a:r>
            <a:r>
              <a:rPr lang="pt-BR" sz="2600" dirty="0" smtClean="0"/>
              <a:t>: Gastos com mailing, etiqueta, envelope, impressão, correio etc.</a:t>
            </a:r>
          </a:p>
          <a:p>
            <a:r>
              <a:rPr lang="pt-BR" sz="2600" b="1" dirty="0" smtClean="0"/>
              <a:t>Comitês</a:t>
            </a:r>
            <a:r>
              <a:rPr lang="pt-BR" sz="2600" dirty="0" smtClean="0"/>
              <a:t>: alugueis, consumo de água, energia, mobiliário, telefone, internet, salários etc.</a:t>
            </a:r>
          </a:p>
          <a:p>
            <a:r>
              <a:rPr lang="pt-BR" sz="2600" b="1" dirty="0" smtClean="0"/>
              <a:t>Veículos</a:t>
            </a:r>
            <a:r>
              <a:rPr lang="pt-BR" sz="2600" dirty="0" smtClean="0"/>
              <a:t>: compra ou aluguel de automóveis, </a:t>
            </a:r>
            <a:r>
              <a:rPr lang="pt-BR" sz="2600" dirty="0" err="1" smtClean="0"/>
              <a:t>sonorizção</a:t>
            </a:r>
            <a:r>
              <a:rPr lang="pt-BR" sz="2600" dirty="0" smtClean="0"/>
              <a:t>, motorista, combustível, manutenção, </a:t>
            </a:r>
            <a:r>
              <a:rPr lang="pt-BR" sz="2600" dirty="0" err="1" smtClean="0"/>
              <a:t>adesivagem</a:t>
            </a:r>
            <a:r>
              <a:rPr lang="pt-BR" sz="2600" dirty="0" smtClean="0"/>
              <a:t>, seguro etc.</a:t>
            </a:r>
          </a:p>
          <a:p>
            <a:r>
              <a:rPr lang="pt-BR" sz="2600" b="1" dirty="0" smtClean="0"/>
              <a:t>Divulgação</a:t>
            </a:r>
            <a:r>
              <a:rPr lang="pt-BR" sz="2600" dirty="0" smtClean="0"/>
              <a:t>: custos de veiculação de anúncios em jornais e revistas.</a:t>
            </a:r>
          </a:p>
        </p:txBody>
      </p:sp>
    </p:spTree>
    <p:extLst>
      <p:ext uri="{BB962C8B-B14F-4D97-AF65-F5344CB8AC3E}">
        <p14:creationId xmlns:p14="http://schemas.microsoft.com/office/powerpoint/2010/main" xmlns="" val="23317462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025480" cy="1143000"/>
          </a:xfrm>
        </p:spPr>
        <p:txBody>
          <a:bodyPr/>
          <a:lstStyle/>
          <a:p>
            <a:r>
              <a:rPr lang="pt-BR" dirty="0" smtClean="0"/>
              <a:t>Doações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908920"/>
          </a:xfrm>
        </p:spPr>
        <p:txBody>
          <a:bodyPr>
            <a:normAutofit fontScale="77500" lnSpcReduction="20000"/>
          </a:bodyPr>
          <a:lstStyle/>
          <a:p>
            <a:r>
              <a:rPr lang="pt-BR" sz="2400" b="1" dirty="0" smtClean="0"/>
              <a:t>C</a:t>
            </a:r>
            <a:r>
              <a:rPr lang="pt-BR" sz="2400" dirty="0" smtClean="0"/>
              <a:t>ustos </a:t>
            </a:r>
            <a:r>
              <a:rPr lang="pt-BR" sz="2400" dirty="0"/>
              <a:t>variam de acordo com a “generosidade” do candidato junto a instituições filantrópicas, agremiações desportivas ou sociais, movimentos populares etc. </a:t>
            </a:r>
            <a:endParaRPr lang="pt-BR" sz="2400" dirty="0" smtClean="0"/>
          </a:p>
          <a:p>
            <a:r>
              <a:rPr lang="pt-BR" sz="2400" dirty="0"/>
              <a:t>I</a:t>
            </a:r>
            <a:r>
              <a:rPr lang="pt-BR" sz="2400" dirty="0" smtClean="0"/>
              <a:t>ncluem-se </a:t>
            </a:r>
            <a:r>
              <a:rPr lang="pt-BR" sz="2400" dirty="0"/>
              <a:t>aqui compras de presentes a aniversariantes</a:t>
            </a:r>
            <a:r>
              <a:rPr lang="pt-BR" sz="2400" dirty="0" smtClean="0"/>
              <a:t>, batizados, </a:t>
            </a:r>
            <a:r>
              <a:rPr lang="pt-BR" sz="2400" dirty="0"/>
              <a:t>casamentos, contas de bar e restaurantes</a:t>
            </a:r>
            <a:r>
              <a:rPr lang="pt-BR" sz="2400" dirty="0" smtClean="0"/>
              <a:t>.</a:t>
            </a:r>
          </a:p>
          <a:p>
            <a:r>
              <a:rPr lang="pt-BR" sz="2400" dirty="0" smtClean="0"/>
              <a:t>As doações não precisam ser feitas em dinheiro. Pode-se valorizar mais o seu ato doando materiais e serviços de utilidade (efeito mais prolongado do gesto).</a:t>
            </a:r>
          </a:p>
          <a:p>
            <a:r>
              <a:rPr lang="pt-BR" sz="2400" dirty="0" smtClean="0"/>
              <a:t>Nestes casos, deve-se avaliar a utilidade do que está doando.</a:t>
            </a:r>
          </a:p>
          <a:p>
            <a:r>
              <a:rPr lang="pt-BR" sz="2400" dirty="0" smtClean="0"/>
              <a:t>Em ano eleitoral, aumentam significativamente as demandas, que devem ser respondidas.</a:t>
            </a:r>
            <a:endParaRPr lang="pt-BR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72208" cy="1670303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395536" y="4509120"/>
            <a:ext cx="7620000" cy="7829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Financiamento de aliados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611560" y="5292080"/>
            <a:ext cx="7272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dirty="0"/>
              <a:t>Variam conforme o número de alianças efetivadas.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/>
              <a:t>O investimento nem sempre é em dinheiro mas em materiais de campanha, de modo a se garantir uso efetivo dos recursos.</a:t>
            </a:r>
          </a:p>
        </p:txBody>
      </p:sp>
    </p:spTree>
    <p:extLst>
      <p:ext uri="{BB962C8B-B14F-4D97-AF65-F5344CB8AC3E}">
        <p14:creationId xmlns:p14="http://schemas.microsoft.com/office/powerpoint/2010/main" xmlns="" val="30256955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Cronograma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Objetivo: garantir a presença constante do candidato em todos os segmentos da comunidade.</a:t>
            </a:r>
          </a:p>
          <a:p>
            <a:r>
              <a:rPr lang="pt-BR" dirty="0" smtClean="0"/>
              <a:t>A distribuição de recursos depende da disponibilidade e da estratégia prevista. </a:t>
            </a:r>
          </a:p>
          <a:p>
            <a:r>
              <a:rPr lang="pt-BR" dirty="0" smtClean="0"/>
              <a:t>Mas convém reservar recursos para aplicação maciça no final da campanha.</a:t>
            </a:r>
          </a:p>
          <a:p>
            <a:r>
              <a:rPr lang="pt-BR" dirty="0" smtClean="0"/>
              <a:t>Jamais ficar dependente de apenas um fornecedor. </a:t>
            </a:r>
          </a:p>
          <a:p>
            <a:r>
              <a:rPr lang="pt-BR" dirty="0" smtClean="0"/>
              <a:t>Contrato com fornecedores programando as entregas de acordo com as necessidades do candidato (mediante adiantamento do custo da matéria-prima). </a:t>
            </a:r>
          </a:p>
          <a:p>
            <a:r>
              <a:rPr lang="pt-BR" dirty="0" smtClean="0"/>
              <a:t>Nesse caso, é fundamental assegurar-se de sua idoneidade e solidez.</a:t>
            </a:r>
          </a:p>
          <a:p>
            <a:r>
              <a:rPr lang="pt-BR" dirty="0" smtClean="0"/>
              <a:t>Ponto de partida: </a:t>
            </a:r>
            <a:r>
              <a:rPr lang="pt-BR" b="1" dirty="0" smtClean="0"/>
              <a:t>planejar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797355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/>
              <a:t>A arte de administrar uma campanha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548880"/>
          </a:xfrm>
        </p:spPr>
        <p:txBody>
          <a:bodyPr/>
          <a:lstStyle/>
          <a:p>
            <a:r>
              <a:rPr lang="pt-BR" dirty="0" smtClean="0"/>
              <a:t>Embora divergentes quanto à natureza, aos objetivos e às estratégias, as atividades e a estrutura requeridas numa campanha eleitoral são semelhantes àquelas envolvidas em qualquer empreendimento comercial ou industrial, em termos de controle e organização, exigindo clara demarcação de espaços, atribuições e responsabilidades de cada setor e de cada pessoa envolvida.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4132659"/>
            <a:ext cx="3429000" cy="2752725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683568" y="4193177"/>
            <a:ext cx="41764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/>
              <a:t>Dificuldades: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2000" dirty="0"/>
              <a:t>Contratação de profissionais habilitados: período temporário e atípico – a questão da confiança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2000" dirty="0"/>
              <a:t>Trabalho voluntário: problemas e soluções</a:t>
            </a:r>
          </a:p>
        </p:txBody>
      </p:sp>
    </p:spTree>
    <p:extLst>
      <p:ext uri="{BB962C8B-B14F-4D97-AF65-F5344CB8AC3E}">
        <p14:creationId xmlns:p14="http://schemas.microsoft.com/office/powerpoint/2010/main" xmlns="" val="38125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Trabalho voluntário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 luta pela conquista de espaço dentro do </a:t>
            </a:r>
            <a:r>
              <a:rPr lang="pt-BR" i="1" dirty="0" smtClean="0"/>
              <a:t>staff </a:t>
            </a:r>
            <a:r>
              <a:rPr lang="pt-BR" dirty="0" smtClean="0"/>
              <a:t>da campanha é surda e selvagem. </a:t>
            </a:r>
          </a:p>
          <a:p>
            <a:r>
              <a:rPr lang="pt-BR" dirty="0"/>
              <a:t>O colaborador se sente no direito de usufruir de tratamento especial e </a:t>
            </a:r>
            <a:r>
              <a:rPr lang="pt-BR" dirty="0" smtClean="0"/>
              <a:t>reconhecimento, quase que diário, do quanto ele é bom, esforçado e competente. </a:t>
            </a:r>
          </a:p>
          <a:p>
            <a:r>
              <a:rPr lang="pt-BR" dirty="0" smtClean="0"/>
              <a:t>Problema comum em qualquer tipo de campanha.</a:t>
            </a:r>
          </a:p>
          <a:p>
            <a:r>
              <a:rPr lang="pt-BR" dirty="0" smtClean="0"/>
              <a:t>Desafio ao candidato: organizar a própria casa, eliminando o caráter autofágico dessas disputas. </a:t>
            </a:r>
          </a:p>
          <a:p>
            <a:r>
              <a:rPr lang="pt-BR" dirty="0" smtClean="0"/>
              <a:t>Nenhuma inteligência é prescindível num embate eleitoral. </a:t>
            </a:r>
            <a:r>
              <a:rPr lang="pt-BR" b="1" dirty="0" smtClean="0"/>
              <a:t>Recomendações</a:t>
            </a:r>
            <a:r>
              <a:rPr lang="pt-BR" dirty="0" smtClean="0"/>
              <a:t>: </a:t>
            </a:r>
          </a:p>
          <a:p>
            <a:pPr lvl="1"/>
            <a:r>
              <a:rPr lang="pt-BR" dirty="0" smtClean="0"/>
              <a:t>Arregimentação contínua de novas cabeças, que possam trazer novas ideias e enfoques diferenciados, eliminando-se assim os riscos de ocorrência de vícios de campanha.</a:t>
            </a:r>
          </a:p>
          <a:p>
            <a:pPr lvl="1"/>
            <a:r>
              <a:rPr lang="pt-BR" dirty="0" smtClean="0"/>
              <a:t>Ouvir a opinião de especialistas não vinculados à campanha (opinião fria e despida de envolvimento emocional).</a:t>
            </a:r>
          </a:p>
          <a:p>
            <a:pPr lvl="1"/>
            <a:r>
              <a:rPr lang="pt-BR" dirty="0" smtClean="0"/>
              <a:t>Apoio/assessoria de profissionais de propaganda, marketing, imprensa, relações públicas e pesquisa, para ter respaldo técnico, na formulação de estratégias.</a:t>
            </a:r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08104" y="0"/>
            <a:ext cx="2971800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9312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Tipologia dos voluntários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b="1" dirty="0" smtClean="0"/>
              <a:t>Independentes: </a:t>
            </a:r>
            <a:r>
              <a:rPr lang="pt-BR" dirty="0" smtClean="0"/>
              <a:t>participam da campanha por aventura. São inconstantes e até irresponsáveis (não respeitam horários). Não esperam nada em termos de cargos ou remuneração.</a:t>
            </a:r>
          </a:p>
          <a:p>
            <a:r>
              <a:rPr lang="pt-BR" b="1" dirty="0" smtClean="0"/>
              <a:t>Fiscais</a:t>
            </a:r>
            <a:r>
              <a:rPr lang="pt-BR" dirty="0" smtClean="0"/>
              <a:t>: geralmente indicadas pelos financiadores das campanhas. Assumem a postura de fiscais do dinheiro empregado. Esperam funções importantes no </a:t>
            </a:r>
            <a:r>
              <a:rPr lang="pt-BR" i="1" dirty="0" smtClean="0"/>
              <a:t>staff, </a:t>
            </a:r>
            <a:r>
              <a:rPr lang="pt-BR" dirty="0" smtClean="0"/>
              <a:t>chegando a recusar tarefas que julgam menores. Patrocinadores são informados de tudo o que acontece na campanha.</a:t>
            </a:r>
          </a:p>
          <a:p>
            <a:r>
              <a:rPr lang="pt-BR" b="1" dirty="0" smtClean="0"/>
              <a:t>Ambiciosos</a:t>
            </a:r>
            <a:r>
              <a:rPr lang="pt-BR" dirty="0" smtClean="0"/>
              <a:t>: competentes e inteligentes, são capazes de desempenhar funções importantes na estrutura. Vaidosos, são motivados pela esperança de conquistar a confiança do candidato e posições-chave na campanha: “Assessores cogumelo”. São causadores de intrigas e formadores de “panelinhas”.</a:t>
            </a:r>
          </a:p>
          <a:p>
            <a:r>
              <a:rPr lang="pt-BR" b="1" dirty="0" smtClean="0"/>
              <a:t>Parentes e amigos</a:t>
            </a:r>
            <a:r>
              <a:rPr lang="pt-BR" dirty="0" smtClean="0"/>
              <a:t>: ideais para as funções de confiança absoluta (arrecadação, supervisão financeira, administrativa, caixa). Geralmente não estão preparados para posições técnicas ou operacionais. Procuram proteger o candidato das más notícias.</a:t>
            </a:r>
          </a:p>
          <a:p>
            <a:r>
              <a:rPr lang="pt-BR" b="1" dirty="0"/>
              <a:t>Desempregados</a:t>
            </a:r>
            <a:r>
              <a:rPr lang="pt-BR" dirty="0"/>
              <a:t>: acatam sem rebeldia as ordens e respeitam a hierarquia. Não dão trabalho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0867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Tipologia dos voluntários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 smtClean="0"/>
              <a:t>Agradecidos</a:t>
            </a:r>
            <a:r>
              <a:rPr lang="pt-BR" dirty="0"/>
              <a:t>: auxiliam movidos pelo sentimento de gratidão em função de favores recebidos. São leais e dedicados</a:t>
            </a:r>
            <a:r>
              <a:rPr lang="pt-BR" dirty="0" smtClean="0"/>
              <a:t>.</a:t>
            </a:r>
          </a:p>
          <a:p>
            <a:r>
              <a:rPr lang="pt-BR" b="1" dirty="0" err="1" smtClean="0"/>
              <a:t>Ex</a:t>
            </a:r>
            <a:r>
              <a:rPr lang="pt-BR" b="1" dirty="0" err="1"/>
              <a:t>-</a:t>
            </a:r>
            <a:r>
              <a:rPr lang="pt-BR" b="1" dirty="0" err="1" smtClean="0"/>
              <a:t>políticos</a:t>
            </a:r>
            <a:r>
              <a:rPr lang="pt-BR" dirty="0" smtClean="0"/>
              <a:t>: candidatos derrotados em outras eleições ou ex-assessores de políticos. Desempenham melhor as funções de conselheiros políticos e coordenadores regionais da campanha. São bons supervisores e comitês eleitorais e </a:t>
            </a:r>
            <a:r>
              <a:rPr lang="pt-BR" dirty="0" err="1" smtClean="0"/>
              <a:t>arregimentadores</a:t>
            </a:r>
            <a:r>
              <a:rPr lang="pt-BR" dirty="0" smtClean="0"/>
              <a:t> de recursos humanos. Se julgam autossuficientes e experientes para receber orientação até mesmo do candidato.</a:t>
            </a:r>
          </a:p>
          <a:p>
            <a:r>
              <a:rPr lang="pt-BR" b="1" dirty="0" smtClean="0"/>
              <a:t>Simpatizantes</a:t>
            </a:r>
            <a:r>
              <a:rPr lang="pt-BR" dirty="0" smtClean="0"/>
              <a:t>: São populares, donas de casa, estudantes, lideranças e outras pessoas que se identificam com as propostas do candidato. Devem ser cadastrados e estimulados a integrar a campanha.</a:t>
            </a:r>
          </a:p>
          <a:p>
            <a:r>
              <a:rPr lang="pt-BR" b="1" dirty="0" smtClean="0"/>
              <a:t>Transferidos</a:t>
            </a:r>
            <a:r>
              <a:rPr lang="pt-BR" dirty="0" smtClean="0"/>
              <a:t>: colocados à disposição do candidato por aliados políticos que detenham controle de máquinas administrativas. Cuidado para evitar surpresas.</a:t>
            </a:r>
          </a:p>
          <a:p>
            <a:r>
              <a:rPr lang="pt-BR" b="1" dirty="0" smtClean="0"/>
              <a:t>Espiões</a:t>
            </a:r>
            <a:r>
              <a:rPr lang="pt-BR" dirty="0" smtClean="0"/>
              <a:t>: elementos que os adversários tentam infiltrar. Quando identificados, podem ser utilizados para passar falsas informações aos adversários.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011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Sugestões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2564904"/>
            <a:ext cx="7393632" cy="3835896"/>
          </a:xfrm>
        </p:spPr>
        <p:txBody>
          <a:bodyPr>
            <a:normAutofit/>
          </a:bodyPr>
          <a:lstStyle/>
          <a:p>
            <a:r>
              <a:rPr lang="pt-BR" dirty="0" smtClean="0"/>
              <a:t>Identificar em qual grupo cada colaborador se encaixa e otimizar a utilização de cada um.</a:t>
            </a:r>
          </a:p>
          <a:p>
            <a:r>
              <a:rPr lang="pt-BR" dirty="0" smtClean="0"/>
              <a:t>Conhecer os motivos que levam cada um a oferecer seus préstimos e aí administrar as vaidades e interesses.</a:t>
            </a:r>
          </a:p>
          <a:p>
            <a:r>
              <a:rPr lang="pt-BR" dirty="0" smtClean="0"/>
              <a:t>Regras: </a:t>
            </a:r>
          </a:p>
          <a:p>
            <a:pPr lvl="1"/>
            <a:r>
              <a:rPr lang="pt-BR" dirty="0" smtClean="0"/>
              <a:t>Jamais chamar a atenção de um colaborador em público.</a:t>
            </a:r>
          </a:p>
          <a:p>
            <a:pPr lvl="1"/>
            <a:r>
              <a:rPr lang="pt-BR" dirty="0" smtClean="0"/>
              <a:t>Evitar elogios que possam despertar ciúmes.</a:t>
            </a:r>
          </a:p>
          <a:p>
            <a:pPr lvl="1"/>
            <a:r>
              <a:rPr lang="pt-BR" dirty="0" smtClean="0"/>
              <a:t>Massagear o ego de cada um: injeção de ânimo.</a:t>
            </a:r>
          </a:p>
          <a:p>
            <a:r>
              <a:rPr lang="pt-BR" dirty="0" smtClean="0"/>
              <a:t>Com esse “exército”, cabe então organizar o organograma e definir claramente cargos e funções.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3848" y="116631"/>
            <a:ext cx="3240360" cy="2097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28729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montar o organograma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Não existe boa vontade ou dedicação capaz de substituir a eficácia da organização.</a:t>
            </a:r>
          </a:p>
          <a:p>
            <a:r>
              <a:rPr lang="pt-BR" dirty="0" smtClean="0"/>
              <a:t>A complexidade das atividades a serem desenvolvidas exige uma estrutura ágil e equilibrada, capaz de exercer controle, administrar alto volume de informações e determinar mudanças táticas e estratégicas em curtíssimo espaço de tempo.</a:t>
            </a:r>
          </a:p>
          <a:p>
            <a:r>
              <a:rPr lang="pt-BR" dirty="0" smtClean="0"/>
              <a:t>Equilíbrio é fundamental: superdimensionamento de certas áreas em detrimento de outras prejudica.</a:t>
            </a:r>
          </a:p>
          <a:p>
            <a:r>
              <a:rPr lang="pt-BR" dirty="0" smtClean="0"/>
              <a:t>Princípio: harmonizar capacidades, funções e áreas de influência.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643615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Premissas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pt-BR" b="1" dirty="0" smtClean="0"/>
              <a:t>Abrangência territorial da campanha</a:t>
            </a:r>
            <a:r>
              <a:rPr lang="pt-BR" dirty="0" smtClean="0"/>
              <a:t>: à medida que aumenta o território a ser coberto pela campanha eleitoral, maiores são as exigências de se estabelecerem e se estabelecerem coordenadorias regionais e municipais.</a:t>
            </a:r>
          </a:p>
          <a:p>
            <a:pPr marL="571500" indent="-457200">
              <a:buFont typeface="+mj-lt"/>
              <a:buAutoNum type="arabicPeriod"/>
            </a:pPr>
            <a:r>
              <a:rPr lang="pt-BR" b="1" dirty="0" smtClean="0"/>
              <a:t>Desmembramento das atividades a serem desenvolvidas</a:t>
            </a:r>
            <a:r>
              <a:rPr lang="pt-BR" dirty="0" smtClean="0"/>
              <a:t>: racionalização das tarefas a serem realizadas e que devem ser agrupadas sob cada direção em função da natureza e do caráter de cada uma.</a:t>
            </a:r>
          </a:p>
          <a:p>
            <a:pPr marL="571500" indent="-457200">
              <a:buFont typeface="+mj-lt"/>
              <a:buAutoNum type="arabicPeriod"/>
            </a:pPr>
            <a:r>
              <a:rPr lang="pt-BR" b="1" dirty="0" smtClean="0"/>
              <a:t>Natureza do cargo disputado</a:t>
            </a:r>
            <a:r>
              <a:rPr lang="pt-BR" dirty="0" smtClean="0"/>
              <a:t>: as necessidades variam se o cargo em disputa é majoritário ou proporcional; se estadual ou regional.</a:t>
            </a:r>
          </a:p>
          <a:p>
            <a:pPr marL="571500" indent="-457200">
              <a:buFont typeface="+mj-lt"/>
              <a:buAutoNum type="arabicPeriod"/>
            </a:pPr>
            <a:r>
              <a:rPr lang="pt-BR" b="1" dirty="0" smtClean="0"/>
              <a:t>Estratégia determinada</a:t>
            </a:r>
            <a:r>
              <a:rPr lang="pt-BR" dirty="0" smtClean="0"/>
              <a:t>: subdivisões adicionais poderão ser criadas, em função dos alvos objetivados.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600925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Ex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1285</TotalTime>
  <Words>3070</Words>
  <Application>Microsoft Office PowerPoint</Application>
  <PresentationFormat>Apresentação na tela (4:3)</PresentationFormat>
  <Paragraphs>212</Paragraphs>
  <Slides>28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29" baseType="lpstr">
      <vt:lpstr>Adjacência</vt:lpstr>
      <vt:lpstr>Aula 8 Organização de campanhas eleitorais</vt:lpstr>
      <vt:lpstr>Parece um caos...</vt:lpstr>
      <vt:lpstr>A arte de administrar uma campanha</vt:lpstr>
      <vt:lpstr>Trabalho voluntário</vt:lpstr>
      <vt:lpstr>Tipologia dos voluntários</vt:lpstr>
      <vt:lpstr>Tipologia dos voluntários</vt:lpstr>
      <vt:lpstr>Sugestões</vt:lpstr>
      <vt:lpstr>Como montar o organograma</vt:lpstr>
      <vt:lpstr>Premissas</vt:lpstr>
      <vt:lpstr>Slide 10</vt:lpstr>
      <vt:lpstr>Cargos e funções</vt:lpstr>
      <vt:lpstr>O candidato</vt:lpstr>
      <vt:lpstr>Conselho Político</vt:lpstr>
      <vt:lpstr>Como funciona o Conselho</vt:lpstr>
      <vt:lpstr>Agenda</vt:lpstr>
      <vt:lpstr>Coordenador geral da campanha</vt:lpstr>
      <vt:lpstr>Núcleo de Relações Institucionais e Alianças</vt:lpstr>
      <vt:lpstr>Núcleo de Ação Política (1)</vt:lpstr>
      <vt:lpstr>Núcleo de Ação Política (2)</vt:lpstr>
      <vt:lpstr>Núcleo Operacional</vt:lpstr>
      <vt:lpstr>Núcleo Administrativo Financeiro</vt:lpstr>
      <vt:lpstr>Núcleo de Comunicação</vt:lpstr>
      <vt:lpstr>Assessoria Jurídica</vt:lpstr>
      <vt:lpstr>Orçamento</vt:lpstr>
      <vt:lpstr>Etapas</vt:lpstr>
      <vt:lpstr>Despesas a serem consideradas</vt:lpstr>
      <vt:lpstr>Doações</vt:lpstr>
      <vt:lpstr>Cronograma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Estratégias de Atuação Parlamentar</dc:title>
  <dc:creator>User</dc:creator>
  <cp:lastModifiedBy>ALESP</cp:lastModifiedBy>
  <cp:revision>122</cp:revision>
  <dcterms:created xsi:type="dcterms:W3CDTF">2013-10-05T12:16:06Z</dcterms:created>
  <dcterms:modified xsi:type="dcterms:W3CDTF">2014-05-12T16:43:26Z</dcterms:modified>
</cp:coreProperties>
</file>